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9" r:id="rId8"/>
    <p:sldId id="270" r:id="rId9"/>
    <p:sldId id="276" r:id="rId10"/>
    <p:sldId id="274" r:id="rId11"/>
    <p:sldId id="275" r:id="rId12"/>
    <p:sldId id="277" r:id="rId13"/>
    <p:sldId id="273" r:id="rId14"/>
    <p:sldId id="279" r:id="rId15"/>
    <p:sldId id="278" r:id="rId16"/>
    <p:sldId id="272" r:id="rId17"/>
    <p:sldId id="266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6" autoAdjust="0"/>
    <p:restoredTop sz="94660"/>
  </p:normalViewPr>
  <p:slideViewPr>
    <p:cSldViewPr snapToGrid="0">
      <p:cViewPr>
        <p:scale>
          <a:sx n="95" d="100"/>
          <a:sy n="95" d="100"/>
        </p:scale>
        <p:origin x="-144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4D661AB-3145-40B8-9FEA-864617F1DD3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04965268-4C59-7AFB-4284-29E601536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3834" y="257519"/>
            <a:ext cx="1189691" cy="580218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28D1CA3D-8409-3173-B747-9ACBA4A3D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AB52FF7-DC33-7E25-FBBD-2EB5B4046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EBA3E50-760C-4B48-105E-E945156BB4B8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D37331E-735F-8E59-3652-56BA4EC31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C53E72A-0CBB-37E4-4CBB-0D8B145990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6EED84A-799A-8529-9C92-E21975AF2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35E78D5-12A9-B6ED-45AC-D0E7181AEF75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840F579E-C8D0-F9E6-EDD9-7C00C200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B919FBE4-3409-72FF-CB4D-F0564994F44E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5" name="Picture 14" descr="A picture containing person, person, suit, standing&#10;&#10;Description automatically generated">
            <a:extLst>
              <a:ext uri="{FF2B5EF4-FFF2-40B4-BE49-F238E27FC236}">
                <a16:creationId xmlns:a16="http://schemas.microsoft.com/office/drawing/2014/main" xmlns="" id="{A99DEF5D-0187-0569-0152-FB86A428D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439BF06-7B02-F173-5A28-7C6D18FD90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66904"/>
            <a:ext cx="1534767" cy="7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9FDE854-D606-CD1E-DC1F-F60B3AA8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F8484D-32E4-23BB-2A63-4888AE1A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966B59E-D6BC-19DD-D9CB-0C46CDDE4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0ABB8D-A9B1-BF5E-8E51-DAC64CE57FBB}"/>
              </a:ext>
            </a:extLst>
          </p:cNvPr>
          <p:cNvSpPr txBox="1"/>
          <p:nvPr/>
        </p:nvSpPr>
        <p:spPr>
          <a:xfrm>
            <a:off x="343834" y="2646345"/>
            <a:ext cx="64484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accent4"/>
                </a:solidFill>
                <a:latin typeface="Helvetica" pitchFamily="2" charset="0"/>
                <a:ea typeface="Calibri" panose="020F0502020204030204" pitchFamily="34" charset="0"/>
              </a:rPr>
              <a:t>Capstone Project</a:t>
            </a:r>
          </a:p>
          <a:p>
            <a:r>
              <a:rPr lang="en-US" sz="5400" b="1" dirty="0">
                <a:solidFill>
                  <a:schemeClr val="accent4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sz="5400" b="1" dirty="0" smtClean="0">
                <a:solidFill>
                  <a:schemeClr val="accent4"/>
                </a:solidFill>
                <a:latin typeface="Helvetica" pitchFamily="2" charset="0"/>
                <a:ea typeface="Calibri" panose="020F0502020204030204" pitchFamily="34" charset="0"/>
              </a:rPr>
              <a:t>      </a:t>
            </a:r>
            <a:r>
              <a:rPr lang="en-US" sz="2000" b="1" dirty="0" smtClean="0">
                <a:solidFill>
                  <a:schemeClr val="accent4"/>
                </a:solidFill>
                <a:latin typeface="Helvetica" pitchFamily="2" charset="0"/>
                <a:ea typeface="Calibri" panose="020F0502020204030204" pitchFamily="34" charset="0"/>
              </a:rPr>
              <a:t>Sporting Events System (SES)</a:t>
            </a:r>
          </a:p>
          <a:p>
            <a:r>
              <a:rPr lang="en-US" sz="2000" b="1" dirty="0">
                <a:solidFill>
                  <a:schemeClr val="accent4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sz="2000" b="1" dirty="0" smtClean="0">
                <a:solidFill>
                  <a:schemeClr val="accent4"/>
                </a:solidFill>
                <a:latin typeface="Helvetica" pitchFamily="2" charset="0"/>
                <a:ea typeface="Calibri" panose="020F0502020204030204" pitchFamily="34" charset="0"/>
              </a:rPr>
              <a:t>	   Primary Module : Match module</a:t>
            </a:r>
            <a:endParaRPr lang="en-GB" sz="20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4AF8232-02AA-07C1-0463-707EE11A3C6B}"/>
              </a:ext>
            </a:extLst>
          </p:cNvPr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72514" y="425373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User Registration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5D43C5-7456-BE3A-D059-E42A43B18754}"/>
              </a:ext>
            </a:extLst>
          </p:cNvPr>
          <p:cNvSpPr txBox="1"/>
          <p:nvPr/>
        </p:nvSpPr>
        <p:spPr>
          <a:xfrm>
            <a:off x="195045" y="879930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Admins can register other users to access the </a:t>
            </a:r>
            <a:r>
              <a:rPr lang="en-US" sz="1600" dirty="0" err="1" smtClean="0"/>
              <a:t>api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272514" y="1464705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14" y="1793535"/>
            <a:ext cx="8528586" cy="42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02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72514" y="425373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User Login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5D43C5-7456-BE3A-D059-E42A43B18754}"/>
              </a:ext>
            </a:extLst>
          </p:cNvPr>
          <p:cNvSpPr txBox="1"/>
          <p:nvPr/>
        </p:nvSpPr>
        <p:spPr>
          <a:xfrm>
            <a:off x="195045" y="879930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A JWT token is returned whenever a user login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272514" y="1464705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13" y="1721619"/>
            <a:ext cx="8431871" cy="461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354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72514" y="425373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Match Service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5D43C5-7456-BE3A-D059-E42A43B18754}"/>
              </a:ext>
            </a:extLst>
          </p:cNvPr>
          <p:cNvSpPr txBox="1"/>
          <p:nvPr/>
        </p:nvSpPr>
        <p:spPr>
          <a:xfrm>
            <a:off x="195045" y="879930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Match service allows users to manage the sports matches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272514" y="1464705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14" y="1715270"/>
            <a:ext cx="8238440" cy="4739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94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72514" y="425373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Testing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5D43C5-7456-BE3A-D059-E42A43B18754}"/>
              </a:ext>
            </a:extLst>
          </p:cNvPr>
          <p:cNvSpPr txBox="1"/>
          <p:nvPr/>
        </p:nvSpPr>
        <p:spPr>
          <a:xfrm>
            <a:off x="195045" y="879930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Tests were performed with </a:t>
            </a:r>
            <a:r>
              <a:rPr lang="en-US" sz="1600" dirty="0" err="1" smtClean="0"/>
              <a:t>Mockito</a:t>
            </a:r>
            <a:r>
              <a:rPr lang="en-US" sz="1600" dirty="0" smtClean="0"/>
              <a:t> and </a:t>
            </a:r>
            <a:r>
              <a:rPr lang="en-US" sz="1600" dirty="0" err="1" smtClean="0"/>
              <a:t>junit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272514" y="1464705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52" y="1852418"/>
            <a:ext cx="10188575" cy="386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07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72514" y="425373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Code coverage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5D43C5-7456-BE3A-D059-E42A43B18754}"/>
              </a:ext>
            </a:extLst>
          </p:cNvPr>
          <p:cNvSpPr txBox="1"/>
          <p:nvPr/>
        </p:nvSpPr>
        <p:spPr>
          <a:xfrm>
            <a:off x="195045" y="879930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Reports are generated via </a:t>
            </a:r>
            <a:r>
              <a:rPr lang="en-US" sz="1600" dirty="0" err="1" smtClean="0"/>
              <a:t>jacoco</a:t>
            </a:r>
            <a:r>
              <a:rPr lang="en-US" sz="1600" dirty="0" smtClean="0"/>
              <a:t> plugin 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272514" y="1464705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7" y="1782354"/>
            <a:ext cx="9359668" cy="463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030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72514" y="425373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Code quality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5D43C5-7456-BE3A-D059-E42A43B18754}"/>
              </a:ext>
            </a:extLst>
          </p:cNvPr>
          <p:cNvSpPr txBox="1"/>
          <p:nvPr/>
        </p:nvSpPr>
        <p:spPr>
          <a:xfrm>
            <a:off x="195045" y="879930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Code quality is monitored by </a:t>
            </a:r>
            <a:r>
              <a:rPr lang="en-US" sz="1600" dirty="0" err="1" smtClean="0"/>
              <a:t>SonarQube</a:t>
            </a:r>
            <a:r>
              <a:rPr lang="en-US" sz="1600" dirty="0" smtClean="0"/>
              <a:t> plugin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272514" y="1464705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57" y="1905855"/>
            <a:ext cx="8271607" cy="416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674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8" y="1714016"/>
            <a:ext cx="4397375" cy="28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950" y="1714016"/>
            <a:ext cx="6843472" cy="366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72514" y="425373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Database and Tables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A5D43C5-7456-BE3A-D059-E42A43B18754}"/>
              </a:ext>
            </a:extLst>
          </p:cNvPr>
          <p:cNvSpPr txBox="1"/>
          <p:nvPr/>
        </p:nvSpPr>
        <p:spPr>
          <a:xfrm>
            <a:off x="195045" y="879930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Each service has its on database.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272514" y="1291985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6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5EEBAE-A093-35BE-C1B8-5F86D8AD68D6}"/>
              </a:ext>
            </a:extLst>
          </p:cNvPr>
          <p:cNvSpPr txBox="1"/>
          <p:nvPr/>
        </p:nvSpPr>
        <p:spPr>
          <a:xfrm>
            <a:off x="5133975" y="568237"/>
            <a:ext cx="1922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7245" y="1740567"/>
            <a:ext cx="105557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adopting a highly practical approach to learning </a:t>
            </a:r>
            <a:r>
              <a:rPr lang="en-US" dirty="0" err="1" smtClean="0"/>
              <a:t>microservices</a:t>
            </a:r>
            <a:r>
              <a:rPr lang="en-US" dirty="0" smtClean="0"/>
              <a:t> while implementing real world coding standards, the training has provided me knowledge and confidence building enterprise applications using the </a:t>
            </a:r>
            <a:r>
              <a:rPr lang="en-US" dirty="0" err="1" smtClean="0"/>
              <a:t>microservices</a:t>
            </a:r>
            <a:r>
              <a:rPr lang="en-US" dirty="0" smtClean="0"/>
              <a:t> architecture.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project </a:t>
            </a:r>
            <a:r>
              <a:rPr lang="en-US" dirty="0"/>
              <a:t>is built </a:t>
            </a:r>
            <a:r>
              <a:rPr lang="en-US" dirty="0" smtClean="0"/>
              <a:t>using a </a:t>
            </a:r>
            <a:r>
              <a:rPr lang="en-US" dirty="0"/>
              <a:t>Microservices architecture </a:t>
            </a:r>
            <a:r>
              <a:rPr lang="en-US" dirty="0" smtClean="0"/>
              <a:t>with Service registry, </a:t>
            </a:r>
            <a:r>
              <a:rPr lang="en-US" dirty="0" err="1"/>
              <a:t>a</a:t>
            </a:r>
            <a:r>
              <a:rPr lang="en-US" dirty="0" err="1" smtClean="0"/>
              <a:t>pi</a:t>
            </a:r>
            <a:r>
              <a:rPr lang="en-US" dirty="0" smtClean="0"/>
              <a:t> gateway and </a:t>
            </a:r>
            <a:r>
              <a:rPr lang="en-US" dirty="0"/>
              <a:t>token-based </a:t>
            </a:r>
            <a:r>
              <a:rPr lang="en-US" dirty="0" smtClean="0"/>
              <a:t>security.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services follow </a:t>
            </a:r>
            <a:r>
              <a:rPr lang="en-US" dirty="0"/>
              <a:t>a one database per service rule and they are all loosely coupled.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Unit tests are highly prioritized to ensure the program stability.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High availability is implemented using multiple instances of the same microservice application and client side load balancing is performed.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 API </a:t>
            </a:r>
            <a:r>
              <a:rPr lang="en-US" dirty="0"/>
              <a:t>gateway </a:t>
            </a:r>
            <a:r>
              <a:rPr lang="en-US" dirty="0" smtClean="0"/>
              <a:t>is registered </a:t>
            </a:r>
            <a:r>
              <a:rPr lang="en-US" dirty="0"/>
              <a:t>in the Eureka server </a:t>
            </a:r>
            <a:r>
              <a:rPr lang="en-US" dirty="0" smtClean="0"/>
              <a:t>to handle API requests to various endpoints.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FeignClient</a:t>
            </a:r>
            <a:r>
              <a:rPr lang="en-US" dirty="0" smtClean="0"/>
              <a:t> is used to communicate between microservices.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project is also code smell free with the use of </a:t>
            </a:r>
            <a:r>
              <a:rPr lang="en-US" dirty="0" err="1" smtClean="0"/>
              <a:t>SonarQube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100</a:t>
            </a:r>
            <a:r>
              <a:rPr lang="en-US" dirty="0"/>
              <a:t>% code </a:t>
            </a:r>
            <a:r>
              <a:rPr lang="en-US" dirty="0" smtClean="0"/>
              <a:t>coverage is ensured </a:t>
            </a:r>
            <a:r>
              <a:rPr lang="en-US" dirty="0"/>
              <a:t>in Entity, Service, and Controller Classes with Junit testing </a:t>
            </a:r>
            <a:r>
              <a:rPr lang="en-US" dirty="0" smtClean="0"/>
              <a:t>and </a:t>
            </a:r>
            <a:r>
              <a:rPr lang="en-US" dirty="0" err="1" smtClean="0"/>
              <a:t>Mockito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Validation</a:t>
            </a:r>
            <a:r>
              <a:rPr lang="en-US" dirty="0"/>
              <a:t>, and proper exception </a:t>
            </a:r>
            <a:r>
              <a:rPr lang="en-US" dirty="0" smtClean="0"/>
              <a:t>handling is performed across various layers of the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103A12-0AA4-00C6-4CFD-58A6489D245B}"/>
              </a:ext>
            </a:extLst>
          </p:cNvPr>
          <p:cNvSpPr txBox="1"/>
          <p:nvPr/>
        </p:nvSpPr>
        <p:spPr>
          <a:xfrm>
            <a:off x="2789021" y="2705724"/>
            <a:ext cx="66121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0C51203-C25D-740B-160F-E334C0EB9422}"/>
              </a:ext>
            </a:extLst>
          </p:cNvPr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5ADA6FF-6F44-C06C-54EB-E08AF6143311}"/>
              </a:ext>
            </a:extLst>
          </p:cNvPr>
          <p:cNvSpPr txBox="1"/>
          <p:nvPr/>
        </p:nvSpPr>
        <p:spPr>
          <a:xfrm>
            <a:off x="4071829" y="834211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D4EBD8"/>
                </a:solidFill>
                <a:latin typeface="Helvetica" pitchFamily="2" charset="0"/>
              </a:rPr>
              <a:t>Profile Details</a:t>
            </a:r>
            <a:endParaRPr lang="en-GB" sz="24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6A3C17-90A3-F93F-5D84-D3D378E1ACB2}"/>
              </a:ext>
            </a:extLst>
          </p:cNvPr>
          <p:cNvSpPr txBox="1"/>
          <p:nvPr/>
        </p:nvSpPr>
        <p:spPr>
          <a:xfrm>
            <a:off x="507206" y="2169779"/>
            <a:ext cx="1007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4 years of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experience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with web development using </a:t>
            </a:r>
            <a:r>
              <a:rPr lang="en-US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Laravel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 and Spring boot across various domains such as Manpower and Business process Management. </a:t>
            </a:r>
            <a:endParaRPr lang="en-GB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55AE72A-AEC0-D00B-117C-50F93D7FACDF}"/>
              </a:ext>
            </a:extLst>
          </p:cNvPr>
          <p:cNvSpPr txBox="1"/>
          <p:nvPr/>
        </p:nvSpPr>
        <p:spPr>
          <a:xfrm>
            <a:off x="507206" y="3193947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Bachelor of Science in Information Technology</a:t>
            </a:r>
            <a:endParaRPr lang="en-GB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F9B1C4D-84C8-31FA-3922-10AC6E28778E}"/>
              </a:ext>
            </a:extLst>
          </p:cNvPr>
          <p:cNvSpPr txBox="1"/>
          <p:nvPr/>
        </p:nvSpPr>
        <p:spPr>
          <a:xfrm>
            <a:off x="507206" y="3911417"/>
            <a:ext cx="100711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</a:p>
          <a:p>
            <a:endParaRPr lang="en-IN" b="1" dirty="0" smtClean="0">
              <a:solidFill>
                <a:srgbClr val="15102C"/>
              </a:solidFill>
              <a:latin typeface="Helvetica" pitchFamily="2" charset="0"/>
              <a:ea typeface="Calibri" panose="020F0502020204030204" pitchFamily="34" charset="0"/>
            </a:endParaRPr>
          </a:p>
          <a:p>
            <a:r>
              <a:rPr lang="en-IN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Java Developer : April 2019 – Present</a:t>
            </a:r>
          </a:p>
          <a:p>
            <a:endParaRPr lang="en-IN" dirty="0" smtClean="0">
              <a:solidFill>
                <a:srgbClr val="15102C"/>
              </a:solidFill>
              <a:latin typeface="Helvetica" pitchFamily="2" charset="0"/>
              <a:ea typeface="Calibri" panose="020F0502020204030204" pitchFamily="34" charset="0"/>
            </a:endParaRPr>
          </a:p>
          <a:p>
            <a:r>
              <a:rPr lang="en-IN" sz="1800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Technology Stack : </a:t>
            </a:r>
          </a:p>
          <a:p>
            <a:r>
              <a:rPr lang="en-IN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UI </a:t>
            </a:r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technologies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: Vue.js, Android</a:t>
            </a:r>
            <a:endParaRPr lang="en-US" dirty="0">
              <a:solidFill>
                <a:srgbClr val="15102C"/>
              </a:solidFill>
              <a:latin typeface="Helvetica" pitchFamily="2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Back-end </a:t>
            </a:r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technologies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: Java</a:t>
            </a:r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Spring Boot, </a:t>
            </a:r>
            <a:r>
              <a:rPr lang="en-US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Laravel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Firebase</a:t>
            </a:r>
          </a:p>
          <a:p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Database : SQL Server</a:t>
            </a: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730E22-84C3-33DE-6F74-CB73EF6B951D}"/>
              </a:ext>
            </a:extLst>
          </p:cNvPr>
          <p:cNvSpPr txBox="1"/>
          <p:nvPr/>
        </p:nvSpPr>
        <p:spPr>
          <a:xfrm>
            <a:off x="393700" y="501134"/>
            <a:ext cx="353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Key Takeaways/Learnings from the </a:t>
            </a:r>
            <a:r>
              <a:rPr lang="en-IN" sz="18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Program (HTD)</a:t>
            </a:r>
            <a:endParaRPr lang="en-GB" sz="18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88568" y="986589"/>
            <a:ext cx="75317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Conducting </a:t>
            </a:r>
            <a:r>
              <a:rPr lang="en-US" dirty="0"/>
              <a:t>thorough unit testing on </a:t>
            </a:r>
            <a:r>
              <a:rPr lang="en-US" dirty="0" smtClean="0"/>
              <a:t>the software to </a:t>
            </a:r>
            <a:r>
              <a:rPr lang="en-US" dirty="0"/>
              <a:t>ensure high code </a:t>
            </a:r>
            <a:r>
              <a:rPr lang="en-US" dirty="0" smtClean="0"/>
              <a:t>coverage and quality.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Adhered to the </a:t>
            </a:r>
            <a:r>
              <a:rPr lang="en-US" dirty="0"/>
              <a:t>best coding </a:t>
            </a:r>
            <a:r>
              <a:rPr lang="en-US" dirty="0" smtClean="0"/>
              <a:t>practices, </a:t>
            </a:r>
            <a:r>
              <a:rPr lang="en-US" dirty="0"/>
              <a:t>writing clean code, identifying and resolving code smells using tools like </a:t>
            </a:r>
            <a:r>
              <a:rPr lang="en-US" dirty="0" err="1"/>
              <a:t>SonarLint</a:t>
            </a:r>
            <a:r>
              <a:rPr lang="en-US" dirty="0"/>
              <a:t> and </a:t>
            </a:r>
            <a:r>
              <a:rPr lang="en-US" dirty="0" err="1"/>
              <a:t>SonarQube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Utilizing </a:t>
            </a:r>
            <a:r>
              <a:rPr lang="en-US" dirty="0"/>
              <a:t>JDBC and Hibernate ORM to perform database operations effectively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Handling </a:t>
            </a:r>
            <a:r>
              <a:rPr lang="en-US" dirty="0"/>
              <a:t>exceptions across all layers of the application </a:t>
            </a:r>
            <a:r>
              <a:rPr lang="en-US" dirty="0" smtClean="0"/>
              <a:t>for error </a:t>
            </a:r>
            <a:r>
              <a:rPr lang="en-US" dirty="0"/>
              <a:t>handling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Planning, designing, coding, testing, and debugging Java applications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Testing </a:t>
            </a:r>
            <a:r>
              <a:rPr lang="en-US" dirty="0"/>
              <a:t>REST API endpoints using Postman for </a:t>
            </a:r>
            <a:r>
              <a:rPr lang="en-US" dirty="0" smtClean="0"/>
              <a:t>reliable.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Applying </a:t>
            </a:r>
            <a:r>
              <a:rPr lang="en-US" dirty="0"/>
              <a:t>practical knowledge of Spring Cloud modules such as Eureka Server, API Gateway, and Feign Client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Implementing </a:t>
            </a:r>
            <a:r>
              <a:rPr lang="en-US" dirty="0"/>
              <a:t>security features using the Spring Security module and JWT Token-based authentication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Managing </a:t>
            </a:r>
            <a:r>
              <a:rPr lang="en-US" dirty="0"/>
              <a:t>source code efficiently using </a:t>
            </a:r>
            <a:r>
              <a:rPr lang="en-US" dirty="0" err="1"/>
              <a:t>Git</a:t>
            </a:r>
            <a:r>
              <a:rPr lang="en-US" dirty="0"/>
              <a:t> repositories and hosting on platforms like </a:t>
            </a:r>
            <a:r>
              <a:rPr lang="en-US" dirty="0" err="1"/>
              <a:t>GitHub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Effectively </a:t>
            </a:r>
            <a:r>
              <a:rPr lang="en-US" dirty="0"/>
              <a:t>managing project dependencies using Maven for streamlined project development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Demonstrating </a:t>
            </a:r>
            <a:r>
              <a:rPr lang="en-US" dirty="0"/>
              <a:t>the ability to work independently as well as in a collaborative team environment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55063D-F1F4-B0DA-30AC-5261138A1501}"/>
              </a:ext>
            </a:extLst>
          </p:cNvPr>
          <p:cNvSpPr txBox="1"/>
          <p:nvPr/>
        </p:nvSpPr>
        <p:spPr>
          <a:xfrm>
            <a:off x="2656542" y="589498"/>
            <a:ext cx="68740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  <a:cs typeface="Segoe UI" panose="020B0502040204020203" pitchFamily="34" charset="0"/>
              </a:rPr>
              <a:t>Sporting Events System Capstone Project</a:t>
            </a:r>
          </a:p>
          <a:p>
            <a:pPr algn="ctr"/>
            <a:endParaRPr lang="en-GB" sz="2400" b="1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6898" y="2354178"/>
            <a:ext cx="107161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 </a:t>
            </a:r>
            <a:r>
              <a:rPr lang="en-US" dirty="0"/>
              <a:t>a </a:t>
            </a:r>
            <a:r>
              <a:rPr lang="en-US" dirty="0" err="1"/>
              <a:t>microservice</a:t>
            </a:r>
            <a:r>
              <a:rPr lang="en-US" dirty="0"/>
              <a:t> that enables a system administrator to efficiently maintain various sporting events. The software should encompass the following essential functionalities: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User </a:t>
            </a:r>
            <a:r>
              <a:rPr lang="en-US" dirty="0"/>
              <a:t>authentication and registration for other administrative accounts.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E</a:t>
            </a:r>
            <a:r>
              <a:rPr lang="en-US" dirty="0" smtClean="0"/>
              <a:t>fficient </a:t>
            </a:r>
            <a:r>
              <a:rPr lang="en-US" dirty="0"/>
              <a:t>management of relevant data sets, including the creation, viewing, updating, and deletion of records.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Implementation </a:t>
            </a:r>
            <a:r>
              <a:rPr lang="en-US" dirty="0"/>
              <a:t>of the </a:t>
            </a:r>
            <a:r>
              <a:rPr lang="en-US" dirty="0" err="1"/>
              <a:t>microservice</a:t>
            </a:r>
            <a:r>
              <a:rPr lang="en-US" dirty="0"/>
              <a:t> using the </a:t>
            </a:r>
            <a:r>
              <a:rPr lang="en-US" dirty="0" err="1"/>
              <a:t>Microservices</a:t>
            </a:r>
            <a:r>
              <a:rPr lang="en-US" dirty="0"/>
              <a:t> Architecture, along with Spring Cloud and Spring Boot REST API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5328" y="1752418"/>
            <a:ext cx="3672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Helvetica" pitchFamily="2" charset="0"/>
                <a:ea typeface="Calibri" panose="020F0502020204030204" pitchFamily="34" charset="0"/>
              </a:rPr>
              <a:t>Primary Module : </a:t>
            </a:r>
            <a:r>
              <a:rPr lang="en-US" b="1" dirty="0" smtClean="0">
                <a:solidFill>
                  <a:schemeClr val="accent6"/>
                </a:solidFill>
                <a:latin typeface="Helvetica" pitchFamily="2" charset="0"/>
                <a:ea typeface="Calibri" panose="020F0502020204030204" pitchFamily="34" charset="0"/>
              </a:rPr>
              <a:t>Match module</a:t>
            </a:r>
            <a:endParaRPr lang="en-GB" b="1" dirty="0">
              <a:solidFill>
                <a:schemeClr val="accent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130CDC-7A2C-2A43-EC31-7447B1BF6C98}"/>
              </a:ext>
            </a:extLst>
          </p:cNvPr>
          <p:cNvSpPr txBox="1"/>
          <p:nvPr/>
        </p:nvSpPr>
        <p:spPr>
          <a:xfrm>
            <a:off x="4224228" y="717452"/>
            <a:ext cx="5272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Program Learning Approach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5499" y="1804738"/>
            <a:ext cx="107161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Practical Hands-on Learning Approach</a:t>
            </a:r>
          </a:p>
          <a:p>
            <a:endParaRPr lang="en-US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Adhered </a:t>
            </a:r>
            <a:r>
              <a:rPr lang="en-US" dirty="0"/>
              <a:t>to the Agile methodology throughout the development process</a:t>
            </a:r>
            <a:r>
              <a:rPr lang="en-US" dirty="0" smtClean="0"/>
              <a:t>.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Collected </a:t>
            </a:r>
            <a:r>
              <a:rPr lang="en-US" dirty="0"/>
              <a:t>requirements by </a:t>
            </a:r>
            <a:r>
              <a:rPr lang="en-US" dirty="0" smtClean="0"/>
              <a:t>acquiring User </a:t>
            </a:r>
            <a:r>
              <a:rPr lang="en-US" dirty="0"/>
              <a:t>Stories</a:t>
            </a:r>
            <a:r>
              <a:rPr lang="en-US" dirty="0" smtClean="0"/>
              <a:t>.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Designed the architecture based </a:t>
            </a:r>
            <a:r>
              <a:rPr lang="en-US" dirty="0"/>
              <a:t>on the capstone requirements</a:t>
            </a:r>
            <a:r>
              <a:rPr lang="en-US" dirty="0" smtClean="0"/>
              <a:t>.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Developed </a:t>
            </a:r>
            <a:r>
              <a:rPr lang="en-US" dirty="0"/>
              <a:t>a relational database design</a:t>
            </a:r>
            <a:r>
              <a:rPr lang="en-US" dirty="0" smtClean="0"/>
              <a:t>.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Conducted </a:t>
            </a:r>
            <a:r>
              <a:rPr lang="en-US" dirty="0"/>
              <a:t>unit testing in parallel with code development</a:t>
            </a:r>
            <a:r>
              <a:rPr lang="en-US" dirty="0" smtClean="0"/>
              <a:t>.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Resolved </a:t>
            </a:r>
            <a:r>
              <a:rPr lang="en-US" dirty="0"/>
              <a:t>code smells to enhance code quality</a:t>
            </a:r>
            <a:r>
              <a:rPr lang="en-US" dirty="0" smtClean="0"/>
              <a:t>.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Collaborated </a:t>
            </a:r>
            <a:r>
              <a:rPr lang="en-US" dirty="0"/>
              <a:t>with a trainer to review and ensure adherence to best practices in code writing</a:t>
            </a:r>
            <a:r>
              <a:rPr lang="en-US" dirty="0" smtClean="0"/>
              <a:t>.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Performed </a:t>
            </a:r>
            <a:r>
              <a:rPr lang="en-US" dirty="0"/>
              <a:t>code refactoring based on feedback from the </a:t>
            </a:r>
            <a:r>
              <a:rPr lang="en-US" dirty="0" smtClean="0"/>
              <a:t>trainer or peers </a:t>
            </a:r>
            <a:r>
              <a:rPr lang="en-US" dirty="0"/>
              <a:t>and retested the modified code</a:t>
            </a:r>
            <a:r>
              <a:rPr lang="en-US" dirty="0" smtClean="0"/>
              <a:t>.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Engaged </a:t>
            </a:r>
            <a:r>
              <a:rPr lang="en-US" dirty="0"/>
              <a:t>in discussions with peer learners via Zoom breakout rooms to address bugs, fixes, and share best practices</a:t>
            </a:r>
            <a:r>
              <a:rPr lang="en-US" dirty="0" smtClean="0"/>
              <a:t>.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Explored </a:t>
            </a:r>
            <a:r>
              <a:rPr lang="en-US" dirty="0"/>
              <a:t>different coding approaches to effectively solve problems</a:t>
            </a:r>
            <a:r>
              <a:rPr lang="en-US" dirty="0" smtClean="0"/>
              <a:t>.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Delivered </a:t>
            </a:r>
            <a:r>
              <a:rPr lang="en-US" dirty="0"/>
              <a:t>presentations in class, facilitating peer learners to ask questions and solidifying understanding</a:t>
            </a:r>
            <a:r>
              <a:rPr lang="en-US" dirty="0" smtClean="0"/>
              <a:t>.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Participated </a:t>
            </a:r>
            <a:r>
              <a:rPr lang="en-US" dirty="0"/>
              <a:t>in weekly </a:t>
            </a:r>
            <a:r>
              <a:rPr lang="en-US" dirty="0" smtClean="0"/>
              <a:t>quizzes and exams </a:t>
            </a:r>
            <a:r>
              <a:rPr lang="en-US" dirty="0"/>
              <a:t>to assess comprehension of objectives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E54924-F5C1-18D1-93CD-42A8DFEBA12D}"/>
              </a:ext>
            </a:extLst>
          </p:cNvPr>
          <p:cNvSpPr txBox="1"/>
          <p:nvPr/>
        </p:nvSpPr>
        <p:spPr>
          <a:xfrm rot="16200000">
            <a:off x="-1442561" y="3339355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2400" b="1" dirty="0">
              <a:solidFill>
                <a:schemeClr val="accent6"/>
              </a:solidFill>
              <a:latin typeface="Helvetica" pitchFamily="2" charset="0"/>
            </a:endParaRPr>
          </a:p>
        </p:txBody>
      </p:sp>
      <p:pic>
        <p:nvPicPr>
          <p:cNvPr id="1026" name="Picture 2" descr="C:\Users\Collabera\Documents\Capstone Diagram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23" y="1699319"/>
            <a:ext cx="70167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FE54924-F5C1-18D1-93CD-42A8DFEBA12D}"/>
              </a:ext>
            </a:extLst>
          </p:cNvPr>
          <p:cNvSpPr txBox="1"/>
          <p:nvPr/>
        </p:nvSpPr>
        <p:spPr>
          <a:xfrm rot="16200000">
            <a:off x="-1442561" y="3339355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6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Wireframe/Architecture</a:t>
            </a:r>
            <a:endParaRPr lang="en-GB" sz="2400" b="1" dirty="0">
              <a:solidFill>
                <a:schemeClr val="accent6"/>
              </a:solidFill>
              <a:latin typeface="Helvetica" pitchFamily="2" charset="0"/>
            </a:endParaRPr>
          </a:p>
        </p:txBody>
      </p:sp>
      <p:pic>
        <p:nvPicPr>
          <p:cNvPr id="2051" name="Picture 3" descr="C:\Users\Collabera\Desktop\SE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76" y="1008963"/>
            <a:ext cx="7671367" cy="512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72514" y="425373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Eureka server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5D43C5-7456-BE3A-D059-E42A43B18754}"/>
              </a:ext>
            </a:extLst>
          </p:cNvPr>
          <p:cNvSpPr txBox="1"/>
          <p:nvPr/>
        </p:nvSpPr>
        <p:spPr>
          <a:xfrm>
            <a:off x="195045" y="879930"/>
            <a:ext cx="64819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Services are registered in the eureka server and are accessed through an API gateway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272514" y="1464705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8" y="1854548"/>
            <a:ext cx="7771732" cy="456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72514" y="425373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Structure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5D43C5-7456-BE3A-D059-E42A43B18754}"/>
              </a:ext>
            </a:extLst>
          </p:cNvPr>
          <p:cNvSpPr txBox="1"/>
          <p:nvPr/>
        </p:nvSpPr>
        <p:spPr>
          <a:xfrm>
            <a:off x="195045" y="879930"/>
            <a:ext cx="6481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Tests were performed with </a:t>
            </a:r>
            <a:r>
              <a:rPr lang="en-US" sz="1600" dirty="0" err="1" smtClean="0"/>
              <a:t>Mockito</a:t>
            </a:r>
            <a:r>
              <a:rPr lang="en-US" sz="1600" dirty="0" smtClean="0"/>
              <a:t> and </a:t>
            </a:r>
            <a:r>
              <a:rPr lang="en-US" sz="1600" dirty="0" err="1" smtClean="0"/>
              <a:t>junit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272514" y="1291985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94" y="1671638"/>
            <a:ext cx="3521075" cy="412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879930"/>
            <a:ext cx="4114800" cy="562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866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714</Words>
  <Application>Microsoft Office PowerPoint</Application>
  <PresentationFormat>Custom</PresentationFormat>
  <Paragraphs>93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Collabera</cp:lastModifiedBy>
  <cp:revision>89</cp:revision>
  <dcterms:created xsi:type="dcterms:W3CDTF">2023-02-09T10:19:33Z</dcterms:created>
  <dcterms:modified xsi:type="dcterms:W3CDTF">2023-05-18T09:48:17Z</dcterms:modified>
</cp:coreProperties>
</file>